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66" r:id="rId2"/>
    <p:sldId id="304" r:id="rId3"/>
    <p:sldId id="286" r:id="rId4"/>
    <p:sldId id="303" r:id="rId5"/>
    <p:sldId id="280" r:id="rId6"/>
    <p:sldId id="275" r:id="rId7"/>
    <p:sldId id="291" r:id="rId8"/>
    <p:sldId id="292" r:id="rId9"/>
    <p:sldId id="293" r:id="rId10"/>
    <p:sldId id="294" r:id="rId11"/>
    <p:sldId id="295" r:id="rId12"/>
    <p:sldId id="297" r:id="rId13"/>
    <p:sldId id="296" r:id="rId14"/>
    <p:sldId id="298" r:id="rId15"/>
    <p:sldId id="299" r:id="rId16"/>
    <p:sldId id="269" r:id="rId17"/>
    <p:sldId id="288" r:id="rId18"/>
    <p:sldId id="285" r:id="rId19"/>
    <p:sldId id="290" r:id="rId20"/>
    <p:sldId id="278" r:id="rId21"/>
    <p:sldId id="300" r:id="rId22"/>
    <p:sldId id="301" r:id="rId23"/>
    <p:sldId id="289" r:id="rId24"/>
    <p:sldId id="302" r:id="rId25"/>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43" autoAdjust="0"/>
  </p:normalViewPr>
  <p:slideViewPr>
    <p:cSldViewPr>
      <p:cViewPr>
        <p:scale>
          <a:sx n="110" d="100"/>
          <a:sy n="110" d="100"/>
        </p:scale>
        <p:origin x="840" y="-9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6688" y="0"/>
            <a:ext cx="3041650" cy="465138"/>
          </a:xfrm>
          <a:prstGeom prst="rect">
            <a:avLst/>
          </a:prstGeom>
        </p:spPr>
        <p:txBody>
          <a:bodyPr vert="horz" lIns="91440" tIns="45720" rIns="91440" bIns="45720" rtlCol="0"/>
          <a:lstStyle>
            <a:lvl1pPr algn="r">
              <a:defRPr sz="1200"/>
            </a:lvl1pPr>
          </a:lstStyle>
          <a:p>
            <a:fld id="{89C2A72A-45FA-40EC-B31C-018B7118FA07}" type="datetimeFigureOut">
              <a:rPr lang="en-US" smtClean="0"/>
              <a:t>9/29/2017</a:t>
            </a:fld>
            <a:endParaRPr lang="en-US"/>
          </a:p>
        </p:txBody>
      </p:sp>
      <p:sp>
        <p:nvSpPr>
          <p:cNvPr id="4" name="Footer Placeholder 3"/>
          <p:cNvSpPr>
            <a:spLocks noGrp="1"/>
          </p:cNvSpPr>
          <p:nvPr>
            <p:ph type="ftr" sz="quarter" idx="2"/>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6688" y="8839200"/>
            <a:ext cx="3041650" cy="465138"/>
          </a:xfrm>
          <a:prstGeom prst="rect">
            <a:avLst/>
          </a:prstGeom>
        </p:spPr>
        <p:txBody>
          <a:bodyPr vert="horz" lIns="91440" tIns="45720" rIns="91440" bIns="45720" rtlCol="0" anchor="b"/>
          <a:lstStyle>
            <a:lvl1pPr algn="r">
              <a:defRPr sz="1200"/>
            </a:lvl1pPr>
          </a:lstStyle>
          <a:p>
            <a:fld id="{F6987300-6FB2-43EA-B8F1-2D6D2D2FD303}" type="slidenum">
              <a:rPr lang="en-US" smtClean="0"/>
              <a:t>‹#›</a:t>
            </a:fld>
            <a:endParaRPr lang="en-US"/>
          </a:p>
        </p:txBody>
      </p:sp>
    </p:spTree>
    <p:extLst>
      <p:ext uri="{BB962C8B-B14F-4D97-AF65-F5344CB8AC3E}">
        <p14:creationId xmlns:p14="http://schemas.microsoft.com/office/powerpoint/2010/main" val="2702813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907635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29800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3975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1535766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49188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728974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3450597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3132665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979682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61317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9701D5-7904-43B2-A388-74A30D25003B}"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150964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9701D5-7904-43B2-A388-74A30D25003B}"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46658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9701D5-7904-43B2-A388-74A30D25003B}"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40499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701D5-7904-43B2-A388-74A30D25003B}"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488282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9701D5-7904-43B2-A388-74A30D25003B}"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3117144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9701D5-7904-43B2-A388-74A30D25003B}"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4282621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59701D5-7904-43B2-A388-74A30D25003B}" type="datetimeFigureOut">
              <a:rPr lang="en-US" smtClean="0"/>
              <a:t>9/29/2017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9F7E185-42D8-4C2A-850C-CE6C159C773B}" type="slidenum">
              <a:rPr lang="en-US" smtClean="0"/>
              <a:t>‹#›</a:t>
            </a:fld>
            <a:endParaRPr lang="en-US"/>
          </a:p>
        </p:txBody>
      </p:sp>
    </p:spTree>
    <p:extLst>
      <p:ext uri="{BB962C8B-B14F-4D97-AF65-F5344CB8AC3E}">
        <p14:creationId xmlns:p14="http://schemas.microsoft.com/office/powerpoint/2010/main" val="1754851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quizlet.com/2470196/test/"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vMDjF64mGLw"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599" y="609599"/>
            <a:ext cx="7543801" cy="5431763"/>
          </a:xfrm>
        </p:spPr>
        <p:txBody>
          <a:bodyPr>
            <a:normAutofit fontScale="90000"/>
          </a:bodyPr>
          <a:lstStyle/>
          <a:p>
            <a:r>
              <a:rPr lang="en-US" dirty="0"/>
              <a:t>Lesson 6:                             </a:t>
            </a:r>
            <a:r>
              <a:rPr lang="ar-AE" dirty="0"/>
              <a:t>السادس</a:t>
            </a:r>
            <a:r>
              <a:rPr lang="en-US" dirty="0"/>
              <a:t>  </a:t>
            </a:r>
            <a:r>
              <a:rPr lang="ar-AE" dirty="0"/>
              <a:t>الدرس</a:t>
            </a:r>
            <a:r>
              <a:rPr lang="en-US" b="1" dirty="0" smtClean="0">
                <a:latin typeface="Cooper Black" pitchFamily="18" charset="0"/>
              </a:rPr>
              <a:t/>
            </a:r>
            <a:br>
              <a:rPr lang="en-US" b="1" dirty="0" smtClean="0">
                <a:latin typeface="Cooper Black" pitchFamily="18" charset="0"/>
              </a:rPr>
            </a:br>
            <a:r>
              <a:rPr lang="en-US" b="1" dirty="0" smtClean="0">
                <a:latin typeface="Cooper Black" pitchFamily="18" charset="0"/>
              </a:rPr>
              <a:t>Welcome to Arabic Level I</a:t>
            </a:r>
            <a:br>
              <a:rPr lang="en-US" b="1" dirty="0" smtClean="0">
                <a:latin typeface="Cooper Black" pitchFamily="18" charset="0"/>
              </a:rPr>
            </a:br>
            <a:r>
              <a:rPr lang="en-US" b="1" dirty="0" smtClean="0">
                <a:latin typeface="Cooper Black" pitchFamily="18" charset="0"/>
              </a:rPr>
              <a:t>by </a:t>
            </a:r>
            <a:r>
              <a:rPr lang="en-US" b="1" dirty="0" err="1" smtClean="0">
                <a:latin typeface="Cooper Black" pitchFamily="18" charset="0"/>
              </a:rPr>
              <a:t>Kurzban</a:t>
            </a:r>
            <a:r>
              <a:rPr lang="en-US" b="1" dirty="0" smtClean="0">
                <a:latin typeface="Cooper Black" pitchFamily="18" charset="0"/>
              </a:rPr>
              <a:t/>
            </a:r>
            <a:br>
              <a:rPr lang="en-US" b="1" dirty="0" smtClean="0">
                <a:latin typeface="Cooper Black" pitchFamily="18" charset="0"/>
              </a:rPr>
            </a:br>
            <a:r>
              <a:rPr lang="en-US" dirty="0"/>
              <a:t>Objectives: </a:t>
            </a:r>
            <a:br>
              <a:rPr lang="en-US" dirty="0"/>
            </a:br>
            <a:r>
              <a:rPr lang="en-US" dirty="0"/>
              <a:t>Review</a:t>
            </a:r>
            <a:br>
              <a:rPr lang="en-US" dirty="0"/>
            </a:br>
            <a:r>
              <a:rPr lang="en-US" dirty="0"/>
              <a:t>Arabic Numerals ( 1-10)</a:t>
            </a:r>
            <a:br>
              <a:rPr lang="en-US" dirty="0"/>
            </a:br>
            <a:r>
              <a:rPr lang="en-US" dirty="0"/>
              <a:t>Practice</a:t>
            </a:r>
            <a:br>
              <a:rPr lang="en-US" dirty="0"/>
            </a:br>
            <a:r>
              <a:rPr lang="en-US" dirty="0"/>
              <a:t>Summary </a:t>
            </a:r>
            <a:br>
              <a:rPr lang="en-US" dirty="0"/>
            </a:br>
            <a:r>
              <a:rPr lang="en-US" dirty="0" smtClean="0"/>
              <a:t>Discuss Homework: Herbs from the garden.</a:t>
            </a:r>
            <a:r>
              <a:rPr lang="en-US" dirty="0"/>
              <a:t/>
            </a:r>
            <a:br>
              <a:rPr lang="en-US" dirty="0"/>
            </a:br>
            <a:endParaRPr lang="en-US" b="1" dirty="0">
              <a:latin typeface="Cooper Black" pitchFamily="18" charset="0"/>
            </a:endParaRPr>
          </a:p>
        </p:txBody>
      </p:sp>
      <p:sp>
        <p:nvSpPr>
          <p:cNvPr id="3" name="Content Placeholder 2"/>
          <p:cNvSpPr>
            <a:spLocks noGrp="1"/>
          </p:cNvSpPr>
          <p:nvPr>
            <p:ph idx="1"/>
          </p:nvPr>
        </p:nvSpPr>
        <p:spPr/>
        <p:txBody>
          <a:bodyPr/>
          <a:lstStyle/>
          <a:p>
            <a:pPr marL="0" indent="0">
              <a:buNone/>
            </a:pPr>
            <a:endParaRPr lang="en-US" dirty="0" smtClean="0"/>
          </a:p>
          <a:p>
            <a:endParaRPr lang="en-US" dirty="0"/>
          </a:p>
        </p:txBody>
      </p:sp>
    </p:spTree>
    <p:extLst>
      <p:ext uri="{BB962C8B-B14F-4D97-AF65-F5344CB8AC3E}">
        <p14:creationId xmlns:p14="http://schemas.microsoft.com/office/powerpoint/2010/main" val="578204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p:txBody>
          <a:bodyPr>
            <a:normAutofit/>
          </a:bodyPr>
          <a:lstStyle/>
          <a:p>
            <a:pPr marL="0" indent="0">
              <a:buNone/>
            </a:pPr>
            <a:r>
              <a:rPr lang="en-US" sz="6600" dirty="0" smtClean="0"/>
              <a:t> 		  ٥             </a:t>
            </a:r>
            <a:r>
              <a:rPr lang="ar-AE" sz="6600" dirty="0"/>
              <a:t>خمسة</a:t>
            </a:r>
            <a:endParaRPr lang="en-US" sz="6600" dirty="0"/>
          </a:p>
          <a:p>
            <a:pPr marL="0" indent="0">
              <a:buNone/>
            </a:pPr>
            <a:endParaRPr lang="en-US" sz="6600" dirty="0"/>
          </a:p>
          <a:p>
            <a:pPr marL="0" indent="0">
              <a:buNone/>
            </a:pPr>
            <a:endParaRPr lang="en-US" sz="6600" dirty="0"/>
          </a:p>
        </p:txBody>
      </p:sp>
      <p:pic>
        <p:nvPicPr>
          <p:cNvPr id="2" name="Picture 1"/>
          <p:cNvPicPr>
            <a:picLocks noChangeAspect="1"/>
          </p:cNvPicPr>
          <p:nvPr/>
        </p:nvPicPr>
        <p:blipFill>
          <a:blip r:embed="rId3"/>
          <a:stretch>
            <a:fillRect/>
          </a:stretch>
        </p:blipFill>
        <p:spPr>
          <a:xfrm>
            <a:off x="3581400" y="2133600"/>
            <a:ext cx="2901948" cy="2670279"/>
          </a:xfrm>
          <a:prstGeom prst="rect">
            <a:avLst/>
          </a:prstGeom>
        </p:spPr>
      </p:pic>
    </p:spTree>
    <p:extLst>
      <p:ext uri="{BB962C8B-B14F-4D97-AF65-F5344CB8AC3E}">
        <p14:creationId xmlns:p14="http://schemas.microsoft.com/office/powerpoint/2010/main" val="2811422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a:xfrm>
            <a:off x="644323" y="1752600"/>
            <a:ext cx="6347714" cy="3880773"/>
          </a:xfrm>
        </p:spPr>
        <p:txBody>
          <a:bodyPr>
            <a:normAutofit/>
          </a:bodyPr>
          <a:lstStyle/>
          <a:p>
            <a:pPr marL="0" indent="0">
              <a:buNone/>
            </a:pPr>
            <a:r>
              <a:rPr lang="en-US" sz="6600" dirty="0" smtClean="0"/>
              <a:t> ٦        </a:t>
            </a:r>
            <a:r>
              <a:rPr lang="ar-AE" sz="6600" dirty="0"/>
              <a:t>ستة</a:t>
            </a:r>
            <a:endParaRPr lang="en-US" sz="6600" dirty="0"/>
          </a:p>
          <a:p>
            <a:pPr marL="0" indent="0">
              <a:buNone/>
            </a:pPr>
            <a:endParaRPr lang="en-US" sz="6600" dirty="0"/>
          </a:p>
          <a:p>
            <a:pPr marL="0" indent="0">
              <a:buNone/>
            </a:pPr>
            <a:endParaRPr lang="en-US" sz="6600" dirty="0"/>
          </a:p>
        </p:txBody>
      </p:sp>
      <p:pic>
        <p:nvPicPr>
          <p:cNvPr id="2" name="Picture 1"/>
          <p:cNvPicPr>
            <a:picLocks noChangeAspect="1"/>
          </p:cNvPicPr>
          <p:nvPr/>
        </p:nvPicPr>
        <p:blipFill>
          <a:blip r:embed="rId3"/>
          <a:stretch>
            <a:fillRect/>
          </a:stretch>
        </p:blipFill>
        <p:spPr>
          <a:xfrm>
            <a:off x="3851973" y="1828800"/>
            <a:ext cx="2901948" cy="2670279"/>
          </a:xfrm>
          <a:prstGeom prst="rect">
            <a:avLst/>
          </a:prstGeom>
        </p:spPr>
      </p:pic>
    </p:spTree>
    <p:extLst>
      <p:ext uri="{BB962C8B-B14F-4D97-AF65-F5344CB8AC3E}">
        <p14:creationId xmlns:p14="http://schemas.microsoft.com/office/powerpoint/2010/main" val="1251236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p:txBody>
          <a:bodyPr>
            <a:normAutofit/>
          </a:bodyPr>
          <a:lstStyle/>
          <a:p>
            <a:pPr marL="0" indent="0">
              <a:buNone/>
            </a:pPr>
            <a:r>
              <a:rPr lang="en-US" sz="6600" dirty="0" smtClean="0"/>
              <a:t> ٧   </a:t>
            </a:r>
            <a:r>
              <a:rPr lang="ar-AE" sz="6600" dirty="0"/>
              <a:t> سبعة </a:t>
            </a:r>
            <a:endParaRPr lang="en-US" sz="6600" dirty="0"/>
          </a:p>
          <a:p>
            <a:pPr marL="0" indent="0">
              <a:buNone/>
            </a:pPr>
            <a:endParaRPr lang="en-US" sz="6600" dirty="0"/>
          </a:p>
          <a:p>
            <a:pPr marL="0" indent="0">
              <a:buNone/>
            </a:pPr>
            <a:endParaRPr lang="en-US" sz="6600" dirty="0"/>
          </a:p>
        </p:txBody>
      </p:sp>
    </p:spTree>
    <p:extLst>
      <p:ext uri="{BB962C8B-B14F-4D97-AF65-F5344CB8AC3E}">
        <p14:creationId xmlns:p14="http://schemas.microsoft.com/office/powerpoint/2010/main" val="3899064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p:txBody>
          <a:bodyPr>
            <a:normAutofit/>
          </a:bodyPr>
          <a:lstStyle/>
          <a:p>
            <a:pPr marL="0" indent="0">
              <a:buNone/>
            </a:pPr>
            <a:r>
              <a:rPr lang="en-US" sz="6600" dirty="0" smtClean="0"/>
              <a:t> ٨      </a:t>
            </a:r>
            <a:r>
              <a:rPr lang="ar-AE" sz="6600" dirty="0"/>
              <a:t> ثمانية</a:t>
            </a:r>
            <a:r>
              <a:rPr lang="en-US" sz="6600" dirty="0" smtClean="0"/>
              <a:t>                  </a:t>
            </a:r>
            <a:endParaRPr lang="en-US" sz="6600" dirty="0"/>
          </a:p>
          <a:p>
            <a:pPr marL="0" indent="0">
              <a:buNone/>
            </a:pPr>
            <a:endParaRPr lang="en-US" sz="6600" dirty="0"/>
          </a:p>
          <a:p>
            <a:pPr marL="0" indent="0">
              <a:buNone/>
            </a:pPr>
            <a:endParaRPr lang="en-US" sz="6600" dirty="0"/>
          </a:p>
        </p:txBody>
      </p:sp>
    </p:spTree>
    <p:extLst>
      <p:ext uri="{BB962C8B-B14F-4D97-AF65-F5344CB8AC3E}">
        <p14:creationId xmlns:p14="http://schemas.microsoft.com/office/powerpoint/2010/main" val="151287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p:txBody>
          <a:bodyPr>
            <a:normAutofit/>
          </a:bodyPr>
          <a:lstStyle/>
          <a:p>
            <a:pPr marL="0" indent="0">
              <a:buNone/>
            </a:pPr>
            <a:r>
              <a:rPr lang="en-US" sz="6600" dirty="0" smtClean="0"/>
              <a:t> ٩  </a:t>
            </a:r>
            <a:r>
              <a:rPr lang="ar-AE" sz="6600" dirty="0"/>
              <a:t> تسعة</a:t>
            </a:r>
            <a:endParaRPr lang="en-US" sz="6600" dirty="0"/>
          </a:p>
          <a:p>
            <a:pPr marL="0" indent="0">
              <a:buNone/>
            </a:pPr>
            <a:endParaRPr lang="en-US" sz="6600" dirty="0"/>
          </a:p>
          <a:p>
            <a:pPr marL="0" indent="0">
              <a:buNone/>
            </a:pPr>
            <a:endParaRPr lang="en-US" sz="6600" dirty="0"/>
          </a:p>
        </p:txBody>
      </p:sp>
    </p:spTree>
    <p:extLst>
      <p:ext uri="{BB962C8B-B14F-4D97-AF65-F5344CB8AC3E}">
        <p14:creationId xmlns:p14="http://schemas.microsoft.com/office/powerpoint/2010/main" val="42812861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p:txBody>
          <a:bodyPr>
            <a:normAutofit/>
          </a:bodyPr>
          <a:lstStyle/>
          <a:p>
            <a:pPr marL="0" indent="0">
              <a:buNone/>
            </a:pPr>
            <a:r>
              <a:rPr lang="en-US" sz="6600" dirty="0" smtClean="0"/>
              <a:t> ١٠        </a:t>
            </a:r>
            <a:r>
              <a:rPr lang="ar-AE" sz="6600" dirty="0"/>
              <a:t>عشرة</a:t>
            </a:r>
            <a:r>
              <a:rPr lang="en-US" sz="6600" dirty="0" smtClean="0"/>
              <a:t>     </a:t>
            </a:r>
            <a:endParaRPr lang="en-US" sz="6600" dirty="0"/>
          </a:p>
          <a:p>
            <a:pPr marL="0" indent="0">
              <a:buNone/>
            </a:pPr>
            <a:endParaRPr lang="en-US" sz="6600" dirty="0"/>
          </a:p>
          <a:p>
            <a:pPr marL="0" indent="0">
              <a:buNone/>
            </a:pPr>
            <a:endParaRPr lang="en-US" sz="6600" dirty="0"/>
          </a:p>
        </p:txBody>
      </p:sp>
    </p:spTree>
    <p:extLst>
      <p:ext uri="{BB962C8B-B14F-4D97-AF65-F5344CB8AC3E}">
        <p14:creationId xmlns:p14="http://schemas.microsoft.com/office/powerpoint/2010/main" val="31778453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
            </a:r>
            <a:br>
              <a:rPr lang="en-US" dirty="0" smtClean="0"/>
            </a:br>
            <a:r>
              <a:rPr lang="en-US" dirty="0" smtClean="0"/>
              <a:t>Lesson </a:t>
            </a:r>
            <a:r>
              <a:rPr lang="en-US" dirty="0"/>
              <a:t>6</a:t>
            </a:r>
            <a:r>
              <a:rPr lang="en-US" dirty="0" smtClean="0"/>
              <a:t>: Vocabulary</a:t>
            </a:r>
            <a:br>
              <a:rPr lang="en-US" dirty="0" smtClean="0"/>
            </a:br>
            <a:r>
              <a:rPr lang="en-US" dirty="0" smtClean="0"/>
              <a:t>Look back at your notes and provide a definition for each</a:t>
            </a:r>
            <a:br>
              <a:rPr lang="en-US" dirty="0" smtClean="0"/>
            </a:br>
            <a:endParaRPr lang="en-US" dirty="0"/>
          </a:p>
        </p:txBody>
      </p:sp>
      <p:sp>
        <p:nvSpPr>
          <p:cNvPr id="4" name="Content Placeholder 3"/>
          <p:cNvSpPr>
            <a:spLocks noGrp="1"/>
          </p:cNvSpPr>
          <p:nvPr>
            <p:ph idx="1"/>
          </p:nvPr>
        </p:nvSpPr>
        <p:spPr>
          <a:xfrm>
            <a:off x="609600" y="2057401"/>
            <a:ext cx="8229600" cy="3733800"/>
          </a:xfrm>
        </p:spPr>
        <p:txBody>
          <a:bodyPr>
            <a:normAutofit/>
          </a:bodyPr>
          <a:lstStyle/>
          <a:p>
            <a:pPr marL="0" indent="0">
              <a:buNone/>
            </a:pPr>
            <a:r>
              <a:rPr lang="en-US" dirty="0" smtClean="0"/>
              <a:t>Try to add short vowels above the letters</a:t>
            </a:r>
          </a:p>
          <a:p>
            <a:pPr marL="0" indent="0" algn="r">
              <a:buNone/>
            </a:pPr>
            <a:r>
              <a:rPr lang="ar-AE" dirty="0" smtClean="0"/>
              <a:t>السلام عليكم</a:t>
            </a:r>
            <a:endParaRPr lang="en-US" dirty="0" smtClean="0"/>
          </a:p>
          <a:p>
            <a:pPr marL="0" indent="0" algn="r">
              <a:buNone/>
            </a:pPr>
            <a:r>
              <a:rPr lang="ar-AE" dirty="0" smtClean="0"/>
              <a:t>اسمي</a:t>
            </a:r>
            <a:endParaRPr lang="ar-AE" dirty="0"/>
          </a:p>
          <a:p>
            <a:pPr marL="0" indent="0" algn="r">
              <a:buNone/>
            </a:pPr>
            <a:r>
              <a:rPr lang="ar-AE" dirty="0"/>
              <a:t> الى </a:t>
            </a:r>
            <a:r>
              <a:rPr lang="ar-AE" dirty="0" smtClean="0"/>
              <a:t>اللقاء </a:t>
            </a:r>
            <a:r>
              <a:rPr lang="en-US" dirty="0" smtClean="0"/>
              <a:t>/</a:t>
            </a:r>
            <a:r>
              <a:rPr lang="ar-AE" dirty="0"/>
              <a:t>مع </a:t>
            </a:r>
            <a:r>
              <a:rPr lang="ar-AE" dirty="0" smtClean="0"/>
              <a:t>السلامة</a:t>
            </a:r>
            <a:endParaRPr lang="en-US" dirty="0" smtClean="0"/>
          </a:p>
          <a:p>
            <a:pPr marL="0" indent="0" algn="r">
              <a:buNone/>
            </a:pPr>
            <a:r>
              <a:rPr lang="ar-AE" dirty="0"/>
              <a:t> انا </a:t>
            </a:r>
            <a:endParaRPr lang="en-US" dirty="0" smtClean="0"/>
          </a:p>
          <a:p>
            <a:pPr marL="0" indent="0" algn="r">
              <a:buNone/>
            </a:pPr>
            <a:endParaRPr lang="ar-AE" dirty="0"/>
          </a:p>
          <a:p>
            <a:pPr marL="0" indent="0" algn="r">
              <a:buNone/>
            </a:pPr>
            <a:endParaRPr lang="en-US" dirty="0"/>
          </a:p>
        </p:txBody>
      </p:sp>
    </p:spTree>
    <p:extLst>
      <p:ext uri="{BB962C8B-B14F-4D97-AF65-F5344CB8AC3E}">
        <p14:creationId xmlns:p14="http://schemas.microsoft.com/office/powerpoint/2010/main" val="1013305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
            </a:r>
            <a:br>
              <a:rPr lang="en-US" dirty="0" smtClean="0"/>
            </a:br>
            <a:r>
              <a:rPr lang="en-US" dirty="0"/>
              <a:t>Lesson 6: </a:t>
            </a:r>
            <a:r>
              <a:rPr lang="en-US" dirty="0" smtClean="0"/>
              <a:t>Numbers                            </a:t>
            </a:r>
            <a:r>
              <a:rPr lang="ar-AE" dirty="0"/>
              <a:t>السادس  الدرس </a:t>
            </a:r>
            <a:r>
              <a:rPr lang="en-US" dirty="0" smtClean="0"/>
              <a:t/>
            </a:r>
            <a:br>
              <a:rPr lang="en-US" dirty="0" smtClean="0"/>
            </a:br>
            <a:endParaRPr lang="en-US" dirty="0"/>
          </a:p>
        </p:txBody>
      </p:sp>
      <p:sp>
        <p:nvSpPr>
          <p:cNvPr id="4" name="Content Placeholder 3"/>
          <p:cNvSpPr>
            <a:spLocks noGrp="1"/>
          </p:cNvSpPr>
          <p:nvPr>
            <p:ph idx="1"/>
          </p:nvPr>
        </p:nvSpPr>
        <p:spPr>
          <a:xfrm>
            <a:off x="533400" y="1981200"/>
            <a:ext cx="8229600" cy="4525963"/>
          </a:xfrm>
        </p:spPr>
        <p:txBody>
          <a:bodyPr>
            <a:normAutofit fontScale="40000" lnSpcReduction="20000"/>
          </a:bodyPr>
          <a:lstStyle/>
          <a:p>
            <a:pPr marL="0" indent="0">
              <a:buNone/>
            </a:pPr>
            <a:r>
              <a:rPr lang="en-US" sz="8800" dirty="0" smtClean="0">
                <a:latin typeface="Cooper Black" pitchFamily="18" charset="0"/>
              </a:rPr>
              <a:t>A little background on Arabic numerals</a:t>
            </a:r>
          </a:p>
          <a:p>
            <a:pPr marL="0" indent="0">
              <a:buNone/>
            </a:pPr>
            <a:r>
              <a:rPr lang="en-US" sz="8800" dirty="0" smtClean="0">
                <a:latin typeface="Cooper Black" pitchFamily="18" charset="0"/>
              </a:rPr>
              <a:t>Please read the article under the link below</a:t>
            </a:r>
          </a:p>
          <a:p>
            <a:pPr marL="0" indent="0">
              <a:buNone/>
            </a:pPr>
            <a:r>
              <a:rPr lang="en-US" sz="8800" dirty="0" smtClean="0">
                <a:latin typeface="Forte" pitchFamily="66" charset="0"/>
              </a:rPr>
              <a:t>   http</a:t>
            </a:r>
            <a:r>
              <a:rPr lang="en-US" sz="8800" dirty="0">
                <a:latin typeface="Forte" pitchFamily="66" charset="0"/>
              </a:rPr>
              <a:t>://www.unc.edu/~rowlett/units/roman.html </a:t>
            </a:r>
            <a:endParaRPr lang="en-US" sz="8800" dirty="0" smtClean="0">
              <a:latin typeface="Forte" pitchFamily="66" charset="0"/>
            </a:endParaRPr>
          </a:p>
          <a:p>
            <a:pPr marL="0" indent="0">
              <a:buNone/>
            </a:pPr>
            <a:r>
              <a:rPr lang="en-US" sz="8800" dirty="0" smtClean="0">
                <a:latin typeface="Forte" pitchFamily="66" charset="0"/>
              </a:rPr>
              <a:t>     </a:t>
            </a:r>
            <a:endParaRPr lang="en-US" sz="8800" dirty="0">
              <a:latin typeface="Forte" pitchFamily="66" charset="0"/>
            </a:endParaRPr>
          </a:p>
          <a:p>
            <a:pPr marL="0" indent="0">
              <a:buNone/>
            </a:pPr>
            <a:r>
              <a:rPr lang="en-US" sz="8800" dirty="0" smtClean="0">
                <a:latin typeface="Forte" pitchFamily="66" charset="0"/>
              </a:rPr>
              <a:t>   </a:t>
            </a:r>
          </a:p>
          <a:p>
            <a:pPr marL="0" indent="0">
              <a:buNone/>
            </a:pPr>
            <a:endParaRPr lang="en-US" sz="8800" dirty="0">
              <a:latin typeface="Forte" pitchFamily="66" charset="0"/>
            </a:endParaRPr>
          </a:p>
        </p:txBody>
      </p:sp>
    </p:spTree>
    <p:extLst>
      <p:ext uri="{BB962C8B-B14F-4D97-AF65-F5344CB8AC3E}">
        <p14:creationId xmlns:p14="http://schemas.microsoft.com/office/powerpoint/2010/main" val="383560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Numerals</a:t>
            </a:r>
            <a:endParaRPr lang="en-US" dirty="0"/>
          </a:p>
        </p:txBody>
      </p:sp>
      <p:sp>
        <p:nvSpPr>
          <p:cNvPr id="2" name="Content Placeholder 1"/>
          <p:cNvSpPr>
            <a:spLocks noGrp="1"/>
          </p:cNvSpPr>
          <p:nvPr>
            <p:ph idx="1"/>
          </p:nvPr>
        </p:nvSpPr>
        <p:spPr/>
        <p:txBody>
          <a:bodyPr>
            <a:normAutofit fontScale="77500" lnSpcReduction="20000"/>
          </a:bodyPr>
          <a:lstStyle/>
          <a:p>
            <a:pPr marL="0" indent="0">
              <a:buNone/>
            </a:pPr>
            <a:r>
              <a:rPr lang="en-US" sz="3800" dirty="0" smtClean="0">
                <a:latin typeface="Cooper Black" pitchFamily="18" charset="0"/>
              </a:rPr>
              <a:t>The </a:t>
            </a:r>
            <a:r>
              <a:rPr lang="en-US" sz="3800" dirty="0">
                <a:latin typeface="Cooper Black" pitchFamily="18" charset="0"/>
              </a:rPr>
              <a:t>system of numeration employed throughout the greater part of the world today was probably developed in India, but because it was the Arabs who transmitted this system to the West the numerals it uses have come to be called Arabic. </a:t>
            </a:r>
            <a:endParaRPr lang="en-US" sz="3800" dirty="0" smtClean="0">
              <a:latin typeface="Cooper Black" pitchFamily="18" charset="0"/>
            </a:endParaRPr>
          </a:p>
          <a:p>
            <a:pPr marL="0" indent="0">
              <a:buNone/>
            </a:pPr>
            <a:r>
              <a:rPr lang="en-US" sz="3800" dirty="0">
                <a:latin typeface="Cooper Black" pitchFamily="18" charset="0"/>
              </a:rPr>
              <a:t>Reference: </a:t>
            </a:r>
            <a:r>
              <a:rPr lang="en-US" sz="2100" dirty="0">
                <a:latin typeface="Cooper Black" pitchFamily="18" charset="0"/>
              </a:rPr>
              <a:t>http://www.islamicity.com/mosque/ihame/Ref6.htm</a:t>
            </a:r>
          </a:p>
          <a:p>
            <a:pPr marL="0" indent="0">
              <a:buNone/>
            </a:pPr>
            <a:endParaRPr lang="en-US" sz="3800" dirty="0">
              <a:latin typeface="Cooper Black" pitchFamily="18" charset="0"/>
            </a:endParaRPr>
          </a:p>
        </p:txBody>
      </p:sp>
    </p:spTree>
    <p:extLst>
      <p:ext uri="{BB962C8B-B14F-4D97-AF65-F5344CB8AC3E}">
        <p14:creationId xmlns:p14="http://schemas.microsoft.com/office/powerpoint/2010/main" val="11346357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do some Math! </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Write your responses in Arabic!</a:t>
            </a:r>
          </a:p>
          <a:p>
            <a:pPr marL="0" indent="0">
              <a:buNone/>
            </a:pPr>
            <a:r>
              <a:rPr lang="en-US" dirty="0" smtClean="0"/>
              <a:t>1] 2+ 5 =      _______                      ____________________</a:t>
            </a:r>
          </a:p>
          <a:p>
            <a:pPr marL="0" indent="0">
              <a:buNone/>
            </a:pPr>
            <a:r>
              <a:rPr lang="en-US" dirty="0" smtClean="0"/>
              <a:t>2] 8 – </a:t>
            </a:r>
            <a:r>
              <a:rPr lang="en-US" dirty="0"/>
              <a:t>4 =   </a:t>
            </a:r>
            <a:r>
              <a:rPr lang="en-US" dirty="0" smtClean="0"/>
              <a:t>  </a:t>
            </a:r>
            <a:r>
              <a:rPr lang="en-US" dirty="0"/>
              <a:t>_______                      ____________________</a:t>
            </a:r>
            <a:endParaRPr lang="en-US" dirty="0" smtClean="0"/>
          </a:p>
          <a:p>
            <a:pPr marL="0" indent="0">
              <a:buNone/>
            </a:pPr>
            <a:r>
              <a:rPr lang="en-US" dirty="0" smtClean="0"/>
              <a:t>3] 10 – </a:t>
            </a:r>
            <a:r>
              <a:rPr lang="en-US" dirty="0"/>
              <a:t>5 =  </a:t>
            </a:r>
            <a:r>
              <a:rPr lang="en-US" dirty="0" smtClean="0"/>
              <a:t> _______                      </a:t>
            </a:r>
            <a:r>
              <a:rPr lang="en-US" dirty="0"/>
              <a:t>____________________</a:t>
            </a:r>
            <a:endParaRPr lang="en-US" dirty="0" smtClean="0"/>
          </a:p>
          <a:p>
            <a:pPr marL="0" indent="0">
              <a:buNone/>
            </a:pPr>
            <a:r>
              <a:rPr lang="en-US" dirty="0" smtClean="0"/>
              <a:t>4] 7 + </a:t>
            </a:r>
            <a:r>
              <a:rPr lang="en-US" dirty="0"/>
              <a:t>2 =   </a:t>
            </a:r>
            <a:r>
              <a:rPr lang="en-US" dirty="0" smtClean="0"/>
              <a:t>  </a:t>
            </a:r>
            <a:r>
              <a:rPr lang="en-US" dirty="0"/>
              <a:t>_______                      ____________________</a:t>
            </a:r>
            <a:endParaRPr lang="en-US" dirty="0" smtClean="0"/>
          </a:p>
          <a:p>
            <a:pPr marL="0" indent="0">
              <a:buNone/>
            </a:pPr>
            <a:r>
              <a:rPr lang="en-US" dirty="0" smtClean="0"/>
              <a:t>5] 10 – 7 </a:t>
            </a:r>
            <a:r>
              <a:rPr lang="en-US" dirty="0"/>
              <a:t>= </a:t>
            </a:r>
            <a:r>
              <a:rPr lang="en-US" dirty="0" smtClean="0"/>
              <a:t>  </a:t>
            </a:r>
            <a:r>
              <a:rPr lang="en-US" dirty="0"/>
              <a:t>_______              </a:t>
            </a:r>
            <a:r>
              <a:rPr lang="en-US" dirty="0" smtClean="0"/>
              <a:t>        </a:t>
            </a:r>
            <a:r>
              <a:rPr lang="en-US" dirty="0"/>
              <a:t>____________________</a:t>
            </a:r>
            <a:endParaRPr lang="en-US" dirty="0" smtClean="0"/>
          </a:p>
          <a:p>
            <a:pPr marL="0" indent="0">
              <a:buNone/>
            </a:pPr>
            <a:r>
              <a:rPr lang="en-US" dirty="0" smtClean="0"/>
              <a:t>6] 2 + 6 </a:t>
            </a:r>
            <a:r>
              <a:rPr lang="en-US" dirty="0"/>
              <a:t>=    </a:t>
            </a:r>
            <a:r>
              <a:rPr lang="en-US" dirty="0" smtClean="0"/>
              <a:t> </a:t>
            </a:r>
            <a:r>
              <a:rPr lang="en-US" dirty="0"/>
              <a:t>_______                      ____________________</a:t>
            </a:r>
            <a:endParaRPr lang="en-US" dirty="0" smtClean="0"/>
          </a:p>
          <a:p>
            <a:pPr marL="0" indent="0">
              <a:buNone/>
            </a:pPr>
            <a:r>
              <a:rPr lang="en-US" dirty="0" smtClean="0"/>
              <a:t>7] 9 – </a:t>
            </a:r>
            <a:r>
              <a:rPr lang="en-US" dirty="0"/>
              <a:t>8 =   </a:t>
            </a:r>
            <a:r>
              <a:rPr lang="en-US" dirty="0" smtClean="0"/>
              <a:t>  </a:t>
            </a:r>
            <a:r>
              <a:rPr lang="en-US" dirty="0"/>
              <a:t>_______                      ____________________</a:t>
            </a:r>
            <a:endParaRPr lang="en-US" dirty="0" smtClean="0"/>
          </a:p>
          <a:p>
            <a:pPr marL="0" indent="0">
              <a:buNone/>
            </a:pPr>
            <a:r>
              <a:rPr lang="en-US" dirty="0" smtClean="0"/>
              <a:t>8] 2 + 8 </a:t>
            </a:r>
            <a:r>
              <a:rPr lang="en-US" dirty="0"/>
              <a:t>=  </a:t>
            </a:r>
            <a:r>
              <a:rPr lang="en-US" dirty="0" smtClean="0"/>
              <a:t>  </a:t>
            </a:r>
            <a:r>
              <a:rPr lang="en-US" dirty="0"/>
              <a:t>_______                     </a:t>
            </a:r>
            <a:r>
              <a:rPr lang="en-US" dirty="0" smtClean="0"/>
              <a:t>  </a:t>
            </a:r>
            <a:r>
              <a:rPr lang="en-US" dirty="0"/>
              <a:t>____________________</a:t>
            </a:r>
            <a:endParaRPr lang="en-US" dirty="0" smtClean="0"/>
          </a:p>
          <a:p>
            <a:pPr marL="0" indent="0">
              <a:buNone/>
            </a:pPr>
            <a:r>
              <a:rPr lang="en-US" dirty="0" smtClean="0"/>
              <a:t>9] 4 + 2 </a:t>
            </a:r>
            <a:r>
              <a:rPr lang="en-US" dirty="0"/>
              <a:t>=  </a:t>
            </a:r>
            <a:r>
              <a:rPr lang="en-US" dirty="0" smtClean="0"/>
              <a:t>  </a:t>
            </a:r>
            <a:r>
              <a:rPr lang="en-US" dirty="0"/>
              <a:t>_______                     </a:t>
            </a:r>
            <a:r>
              <a:rPr lang="en-US" dirty="0" smtClean="0"/>
              <a:t>   </a:t>
            </a:r>
            <a:r>
              <a:rPr lang="en-US" dirty="0"/>
              <a:t>____________________</a:t>
            </a:r>
            <a:endParaRPr lang="en-US" dirty="0" smtClean="0"/>
          </a:p>
          <a:p>
            <a:pPr marL="0" indent="0">
              <a:buNone/>
            </a:pPr>
            <a:r>
              <a:rPr lang="en-US" dirty="0" smtClean="0"/>
              <a:t>10] 6 – 4 </a:t>
            </a:r>
            <a:r>
              <a:rPr lang="en-US" dirty="0"/>
              <a:t>=  _______                    </a:t>
            </a:r>
            <a:r>
              <a:rPr lang="en-US" dirty="0" smtClean="0"/>
              <a:t>   </a:t>
            </a:r>
            <a:r>
              <a:rPr lang="en-US" dirty="0"/>
              <a:t>____________________</a:t>
            </a:r>
            <a:endParaRPr lang="en-US" dirty="0" smtClean="0"/>
          </a:p>
          <a:p>
            <a:pPr marL="0" indent="0" algn="r">
              <a:buNone/>
            </a:pPr>
            <a:r>
              <a:rPr lang="ar-AE" dirty="0"/>
              <a:t>نعم</a:t>
            </a:r>
            <a:endParaRPr lang="en-US" dirty="0"/>
          </a:p>
          <a:p>
            <a:pPr marL="0" indent="0" algn="r">
              <a:buNone/>
            </a:pPr>
            <a:endParaRPr lang="en-US" dirty="0"/>
          </a:p>
          <a:p>
            <a:pPr marL="0" indent="0" algn="r">
              <a:buNone/>
            </a:pPr>
            <a:r>
              <a:rPr lang="ar-AE" dirty="0"/>
              <a:t>لا</a:t>
            </a:r>
          </a:p>
          <a:p>
            <a:pPr marL="0" indent="0" algn="r">
              <a:buNone/>
            </a:pPr>
            <a:r>
              <a:rPr lang="ar-AE" dirty="0"/>
              <a:t>و</a:t>
            </a:r>
          </a:p>
          <a:p>
            <a:pPr marL="0" indent="0">
              <a:buNone/>
            </a:pPr>
            <a:endParaRPr lang="en-US" dirty="0" smtClean="0"/>
          </a:p>
          <a:p>
            <a:pPr marL="0" indent="0">
              <a:buNone/>
            </a:pPr>
            <a:endParaRPr lang="en-US" dirty="0" smtClean="0"/>
          </a:p>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9534" y="228600"/>
            <a:ext cx="162934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3827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219200"/>
          </a:xfrm>
        </p:spPr>
        <p:txBody>
          <a:bodyPr>
            <a:normAutofit fontScale="90000"/>
          </a:bodyPr>
          <a:lstStyle/>
          <a:p>
            <a:r>
              <a:rPr lang="en-US" dirty="0" smtClean="0"/>
              <a:t>Lesson </a:t>
            </a:r>
            <a:r>
              <a:rPr lang="en-US" dirty="0"/>
              <a:t>6</a:t>
            </a:r>
            <a:r>
              <a:rPr lang="en-US" dirty="0" smtClean="0"/>
              <a:t>: Do NOW: </a:t>
            </a:r>
            <a:r>
              <a:rPr lang="en-US" dirty="0" smtClean="0"/>
              <a:t> </a:t>
            </a:r>
            <a:r>
              <a:rPr lang="en-US" dirty="0"/>
              <a:t>W</a:t>
            </a:r>
            <a:r>
              <a:rPr lang="en-US" dirty="0" smtClean="0"/>
              <a:t>rite </a:t>
            </a:r>
            <a:r>
              <a:rPr lang="en-US" dirty="0" smtClean="0"/>
              <a:t>an appropriate transliteration to each.</a:t>
            </a:r>
            <a:br>
              <a:rPr lang="en-US" dirty="0" smtClean="0"/>
            </a:br>
            <a:endParaRPr lang="en-US" dirty="0"/>
          </a:p>
        </p:txBody>
      </p:sp>
      <p:sp>
        <p:nvSpPr>
          <p:cNvPr id="5" name="Content Placeholder 3"/>
          <p:cNvSpPr>
            <a:spLocks noGrp="1"/>
          </p:cNvSpPr>
          <p:nvPr>
            <p:ph idx="1"/>
          </p:nvPr>
        </p:nvSpPr>
        <p:spPr>
          <a:xfrm>
            <a:off x="381000" y="2133600"/>
            <a:ext cx="8382000" cy="4525963"/>
          </a:xfrm>
        </p:spPr>
        <p:txBody>
          <a:bodyPr/>
          <a:lstStyle/>
          <a:p>
            <a:pPr marL="0" indent="0" algn="r">
              <a:buNone/>
            </a:pPr>
            <a:r>
              <a:rPr lang="ar-AE" sz="3200" dirty="0"/>
              <a:t> تين </a:t>
            </a:r>
            <a:r>
              <a:rPr lang="ar-AE" sz="3200" dirty="0" smtClean="0"/>
              <a:t>    بيَّان     </a:t>
            </a:r>
            <a:r>
              <a:rPr lang="ar-AE" sz="3200" dirty="0"/>
              <a:t>ثِياب </a:t>
            </a:r>
            <a:r>
              <a:rPr lang="ar-AE" sz="3200" dirty="0" smtClean="0"/>
              <a:t>    </a:t>
            </a:r>
            <a:r>
              <a:rPr lang="ar-AE" sz="3200" dirty="0"/>
              <a:t>نَبِيذ           بَارُود </a:t>
            </a:r>
            <a:r>
              <a:rPr lang="en-US" dirty="0" smtClean="0"/>
              <a:t>{1</a:t>
            </a:r>
          </a:p>
          <a:p>
            <a:pPr marL="0" indent="0" algn="r">
              <a:buNone/>
            </a:pPr>
            <a:endParaRPr lang="en-US" dirty="0"/>
          </a:p>
          <a:p>
            <a:pPr marL="0" indent="0" algn="r">
              <a:buNone/>
            </a:pPr>
            <a:endParaRPr lang="en-US" dirty="0" smtClean="0"/>
          </a:p>
          <a:p>
            <a:pPr marL="0" indent="0" algn="r">
              <a:buNone/>
            </a:pPr>
            <a:r>
              <a:rPr lang="ar-AE" dirty="0"/>
              <a:t> </a:t>
            </a:r>
            <a:r>
              <a:rPr lang="ar-AE" sz="3600" dirty="0"/>
              <a:t>رَتيب       ثابِت      </a:t>
            </a:r>
            <a:r>
              <a:rPr lang="ar-AE" sz="3600" dirty="0" smtClean="0"/>
              <a:t>زِرياب   </a:t>
            </a:r>
            <a:r>
              <a:rPr lang="ar-AE" sz="3600" dirty="0"/>
              <a:t>يَدان     رَباب</a:t>
            </a:r>
            <a:r>
              <a:rPr lang="en-US" sz="3600" dirty="0" smtClean="0"/>
              <a:t>  {2</a:t>
            </a:r>
          </a:p>
          <a:p>
            <a:pPr marL="0" indent="0" algn="r">
              <a:buNone/>
            </a:pPr>
            <a:endParaRPr lang="en-US" dirty="0"/>
          </a:p>
          <a:p>
            <a:pPr marL="0" indent="0" algn="r">
              <a:buNone/>
            </a:pPr>
            <a:r>
              <a:rPr lang="ar-AE" dirty="0"/>
              <a:t> </a:t>
            </a:r>
            <a:r>
              <a:rPr lang="ar-AE" sz="4400" dirty="0"/>
              <a:t>نَعم                      لا</a:t>
            </a:r>
            <a:r>
              <a:rPr lang="en-US" dirty="0" smtClean="0"/>
              <a:t>{3   </a:t>
            </a:r>
            <a:endParaRPr lang="en-US" dirty="0"/>
          </a:p>
        </p:txBody>
      </p:sp>
    </p:spTree>
    <p:extLst>
      <p:ext uri="{BB962C8B-B14F-4D97-AF65-F5344CB8AC3E}">
        <p14:creationId xmlns:p14="http://schemas.microsoft.com/office/powerpoint/2010/main" val="26047169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latin typeface="Cooper Black" pitchFamily="18" charset="0"/>
              </a:rPr>
              <a:t>Take this quiz on line:</a:t>
            </a:r>
          </a:p>
          <a:p>
            <a:pPr marL="0" indent="0">
              <a:buNone/>
            </a:pPr>
            <a:endParaRPr lang="en-US" sz="4000" dirty="0" smtClean="0">
              <a:latin typeface="Cooper Black" pitchFamily="18" charset="0"/>
            </a:endParaRPr>
          </a:p>
          <a:p>
            <a:pPr marL="0" indent="0">
              <a:buNone/>
            </a:pPr>
            <a:r>
              <a:rPr lang="en-US" sz="4000" dirty="0" smtClean="0">
                <a:latin typeface="Cooper Black" pitchFamily="18" charset="0"/>
                <a:hlinkClick r:id="rId3"/>
              </a:rPr>
              <a:t>http</a:t>
            </a:r>
            <a:r>
              <a:rPr lang="en-US" sz="4000" dirty="0">
                <a:latin typeface="Cooper Black" pitchFamily="18" charset="0"/>
                <a:hlinkClick r:id="rId3"/>
              </a:rPr>
              <a:t>://quizlet.com/2470196/test</a:t>
            </a:r>
            <a:r>
              <a:rPr lang="en-US" sz="4000" dirty="0" smtClean="0">
                <a:latin typeface="Cooper Black" pitchFamily="18" charset="0"/>
                <a:hlinkClick r:id="rId3"/>
              </a:rPr>
              <a:t>/</a:t>
            </a:r>
            <a:endParaRPr lang="en-US" sz="4000" dirty="0" smtClean="0">
              <a:latin typeface="Cooper Black" pitchFamily="18" charset="0"/>
            </a:endParaRPr>
          </a:p>
          <a:p>
            <a:pPr marL="0" indent="0">
              <a:buNone/>
            </a:pPr>
            <a:endParaRPr lang="en-US" sz="4000" dirty="0" smtClean="0">
              <a:latin typeface="Cooper Black" pitchFamily="18" charset="0"/>
            </a:endParaRPr>
          </a:p>
          <a:p>
            <a:pPr marL="0" indent="0">
              <a:buNone/>
            </a:pPr>
            <a:endParaRPr lang="en-US" sz="4000" dirty="0" smtClean="0">
              <a:latin typeface="Cooper Black" pitchFamily="18" charset="0"/>
            </a:endParaRPr>
          </a:p>
          <a:p>
            <a:pPr marL="0" indent="0">
              <a:buNone/>
            </a:pPr>
            <a:endParaRPr lang="en-US" sz="4000" dirty="0" smtClean="0"/>
          </a:p>
          <a:p>
            <a:pPr marL="0" indent="0">
              <a:buNone/>
            </a:pPr>
            <a:endParaRPr lang="en-US" sz="4000" dirty="0"/>
          </a:p>
          <a:p>
            <a:pPr marL="0" indent="0">
              <a:buNone/>
            </a:pPr>
            <a:endParaRPr lang="en-US" sz="4000" dirty="0" smtClean="0"/>
          </a:p>
          <a:p>
            <a:pPr marL="0" indent="0">
              <a:buNone/>
            </a:pPr>
            <a:endParaRPr lang="en-US" sz="4000" dirty="0" smtClean="0"/>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609600"/>
            <a:ext cx="2036763" cy="2249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9008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en-US" dirty="0" smtClean="0"/>
              <a:t>Feminine words</a:t>
            </a:r>
            <a:endParaRPr lang="en-US" dirty="0"/>
          </a:p>
        </p:txBody>
      </p:sp>
      <p:sp>
        <p:nvSpPr>
          <p:cNvPr id="3" name="Content Placeholder 2"/>
          <p:cNvSpPr>
            <a:spLocks noGrp="1"/>
          </p:cNvSpPr>
          <p:nvPr>
            <p:ph idx="1"/>
          </p:nvPr>
        </p:nvSpPr>
        <p:spPr>
          <a:solidFill>
            <a:schemeClr val="accent2"/>
          </a:solidFill>
        </p:spPr>
        <p:txBody>
          <a:bodyPr>
            <a:normAutofit/>
          </a:bodyPr>
          <a:lstStyle/>
          <a:p>
            <a:r>
              <a:rPr lang="en-US" dirty="0" smtClean="0"/>
              <a:t>You have already seen that there are two genders in Arabic.  All nouns ( people, objects, ideas, </a:t>
            </a:r>
            <a:r>
              <a:rPr lang="en-US" dirty="0" err="1" smtClean="0"/>
              <a:t>etc</a:t>
            </a:r>
            <a:r>
              <a:rPr lang="en-US" dirty="0" smtClean="0"/>
              <a:t>) are either masculine or feminine.</a:t>
            </a:r>
          </a:p>
          <a:p>
            <a:r>
              <a:rPr lang="en-US" dirty="0" smtClean="0"/>
              <a:t>Luckily it is fairly easy to tell which gender a particular word is.</a:t>
            </a:r>
          </a:p>
          <a:p>
            <a:r>
              <a:rPr lang="en-US" dirty="0" smtClean="0"/>
              <a:t>There is a special feminine ending that is a “ bundled up” [Ta], it’s called ta marbuta ( literally tied up ta) &amp; it is not usually pronounced</a:t>
            </a:r>
            <a:endParaRPr lang="en-US" dirty="0"/>
          </a:p>
        </p:txBody>
      </p:sp>
    </p:spTree>
    <p:extLst>
      <p:ext uri="{BB962C8B-B14F-4D97-AF65-F5344CB8AC3E}">
        <p14:creationId xmlns:p14="http://schemas.microsoft.com/office/powerpoint/2010/main" val="7307100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en-US" dirty="0" smtClean="0"/>
              <a:t>Feminine words</a:t>
            </a:r>
            <a:endParaRPr lang="en-US" dirty="0"/>
          </a:p>
        </p:txBody>
      </p:sp>
      <p:sp>
        <p:nvSpPr>
          <p:cNvPr id="3" name="Content Placeholder 2"/>
          <p:cNvSpPr>
            <a:spLocks noGrp="1"/>
          </p:cNvSpPr>
          <p:nvPr>
            <p:ph idx="1"/>
          </p:nvPr>
        </p:nvSpPr>
        <p:spPr>
          <a:solidFill>
            <a:schemeClr val="accent2"/>
          </a:solidFill>
        </p:spPr>
        <p:txBody>
          <a:bodyPr>
            <a:normAutofit/>
          </a:bodyPr>
          <a:lstStyle/>
          <a:p>
            <a:r>
              <a:rPr lang="en-US" dirty="0" smtClean="0"/>
              <a:t>There are two main categories of words which are feminine:</a:t>
            </a:r>
          </a:p>
          <a:p>
            <a:r>
              <a:rPr lang="en-US" dirty="0" smtClean="0"/>
              <a:t>Female people or words that refer to females</a:t>
            </a:r>
          </a:p>
          <a:p>
            <a:r>
              <a:rPr lang="en-US" dirty="0" smtClean="0"/>
              <a:t>Singular words that end in ta marbuta.</a:t>
            </a:r>
          </a:p>
          <a:p>
            <a:r>
              <a:rPr lang="en-US" dirty="0" smtClean="0"/>
              <a:t>However, there are few exception this rule.</a:t>
            </a:r>
          </a:p>
          <a:p>
            <a:r>
              <a:rPr lang="en-US" dirty="0" smtClean="0"/>
              <a:t>In general, you can presume a word is masculine unless it falls into on of the two categories above. More details on this topic later on….</a:t>
            </a:r>
          </a:p>
          <a:p>
            <a:endParaRPr lang="en-US" dirty="0"/>
          </a:p>
        </p:txBody>
      </p:sp>
    </p:spTree>
    <p:extLst>
      <p:ext uri="{BB962C8B-B14F-4D97-AF65-F5344CB8AC3E}">
        <p14:creationId xmlns:p14="http://schemas.microsoft.com/office/powerpoint/2010/main" val="39853344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Review</a:t>
            </a:r>
            <a:endParaRPr lang="en-US" sz="6600" dirty="0"/>
          </a:p>
        </p:txBody>
      </p:sp>
      <p:sp>
        <p:nvSpPr>
          <p:cNvPr id="3" name="Content Placeholder 2"/>
          <p:cNvSpPr>
            <a:spLocks noGrp="1"/>
          </p:cNvSpPr>
          <p:nvPr>
            <p:ph idx="1"/>
          </p:nvPr>
        </p:nvSpPr>
        <p:spPr/>
        <p:txBody>
          <a:bodyPr>
            <a:normAutofit fontScale="85000" lnSpcReduction="20000"/>
          </a:bodyPr>
          <a:lstStyle/>
          <a:p>
            <a:r>
              <a:rPr lang="en-US" dirty="0" smtClean="0"/>
              <a:t> </a:t>
            </a:r>
            <a:r>
              <a:rPr lang="en-US" sz="6600" dirty="0" smtClean="0"/>
              <a:t>Review</a:t>
            </a:r>
          </a:p>
          <a:p>
            <a:r>
              <a:rPr lang="en-US" sz="6600" dirty="0" smtClean="0"/>
              <a:t>Make your flash card for this lesson</a:t>
            </a:r>
          </a:p>
          <a:p>
            <a:r>
              <a:rPr lang="en-US" sz="6600" dirty="0" smtClean="0"/>
              <a:t>Questions????</a:t>
            </a:r>
            <a:endParaRPr lang="en-US" sz="6600" dirty="0"/>
          </a:p>
        </p:txBody>
      </p:sp>
    </p:spTree>
    <p:extLst>
      <p:ext uri="{BB962C8B-B14F-4D97-AF65-F5344CB8AC3E}">
        <p14:creationId xmlns:p14="http://schemas.microsoft.com/office/powerpoint/2010/main" val="3406335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05800" cy="1524000"/>
          </a:xfrm>
        </p:spPr>
        <p:txBody>
          <a:bodyPr>
            <a:normAutofit fontScale="90000"/>
          </a:bodyPr>
          <a:lstStyle/>
          <a:p>
            <a:r>
              <a:rPr lang="en-US" dirty="0" smtClean="0"/>
              <a:t>Lesson </a:t>
            </a:r>
            <a:r>
              <a:rPr lang="en-US" dirty="0"/>
              <a:t>6</a:t>
            </a:r>
            <a:r>
              <a:rPr lang="en-US" dirty="0" smtClean="0"/>
              <a:t>: Do NOW: Connect the letters and define the words.</a:t>
            </a:r>
            <a:br>
              <a:rPr lang="en-US" dirty="0" smtClean="0"/>
            </a:br>
            <a:endParaRPr lang="en-US" dirty="0"/>
          </a:p>
        </p:txBody>
      </p:sp>
      <p:sp>
        <p:nvSpPr>
          <p:cNvPr id="3" name="Content Placeholder 2"/>
          <p:cNvSpPr>
            <a:spLocks noGrp="1"/>
          </p:cNvSpPr>
          <p:nvPr>
            <p:ph idx="1"/>
          </p:nvPr>
        </p:nvSpPr>
        <p:spPr>
          <a:xfrm>
            <a:off x="723899" y="1524000"/>
            <a:ext cx="7810501" cy="4267200"/>
          </a:xfrm>
        </p:spPr>
        <p:txBody>
          <a:bodyPr>
            <a:normAutofit/>
          </a:bodyPr>
          <a:lstStyle/>
          <a:p>
            <a:pPr marL="0" indent="0">
              <a:buNone/>
            </a:pPr>
            <a:r>
              <a:rPr lang="en-US" sz="3200" dirty="0"/>
              <a:t>Copy the following words down on a ruled sheet of paper. Remember that { </a:t>
            </a:r>
            <a:r>
              <a:rPr lang="en-US" sz="3200" dirty="0" err="1"/>
              <a:t>ra</a:t>
            </a:r>
            <a:r>
              <a:rPr lang="en-US" sz="3200" dirty="0"/>
              <a:t>, </a:t>
            </a:r>
            <a:r>
              <a:rPr lang="en-US" sz="3200" dirty="0" err="1"/>
              <a:t>waw</a:t>
            </a:r>
            <a:r>
              <a:rPr lang="en-US" sz="3200" dirty="0"/>
              <a:t>, &amp; </a:t>
            </a:r>
            <a:r>
              <a:rPr lang="en-US" sz="3200" dirty="0" err="1"/>
              <a:t>zay</a:t>
            </a:r>
            <a:r>
              <a:rPr lang="en-US" sz="3200" dirty="0"/>
              <a:t>} descend slightly below the line, where {dal, </a:t>
            </a:r>
            <a:r>
              <a:rPr lang="en-US" sz="3200" dirty="0" err="1"/>
              <a:t>thal</a:t>
            </a:r>
            <a:r>
              <a:rPr lang="en-US" sz="3200" dirty="0"/>
              <a:t>} do not. Proceed from right to left.</a:t>
            </a:r>
          </a:p>
          <a:p>
            <a:pPr marL="0" indent="0">
              <a:buNone/>
            </a:pPr>
            <a:endParaRPr lang="en-US" dirty="0"/>
          </a:p>
          <a:p>
            <a:pPr marL="0" indent="0" algn="r">
              <a:buNone/>
            </a:pPr>
            <a:r>
              <a:rPr lang="ar-AE" dirty="0"/>
              <a:t> </a:t>
            </a:r>
            <a:r>
              <a:rPr lang="ar-AE" sz="3200" dirty="0"/>
              <a:t>رَذاذْ           دُوَّار  </a:t>
            </a:r>
            <a:r>
              <a:rPr lang="ar-AE" sz="3200" dirty="0" smtClean="0"/>
              <a:t>         </a:t>
            </a:r>
            <a:r>
              <a:rPr lang="ar-AE" sz="3200" dirty="0"/>
              <a:t>رِدادْ </a:t>
            </a:r>
            <a:r>
              <a:rPr lang="ar-AE" sz="3200" dirty="0" smtClean="0"/>
              <a:t>              ذُرور</a:t>
            </a:r>
            <a:endParaRPr lang="en-US" sz="3200" dirty="0" smtClean="0"/>
          </a:p>
          <a:p>
            <a:pPr marL="0" indent="0" algn="r">
              <a:buNone/>
            </a:pPr>
            <a:endParaRPr lang="en-US" sz="3200" dirty="0" smtClean="0"/>
          </a:p>
          <a:p>
            <a:pPr marL="0" indent="0" algn="r">
              <a:buNone/>
            </a:pPr>
            <a:endParaRPr lang="en-US" sz="3200" dirty="0"/>
          </a:p>
          <a:p>
            <a:endParaRPr lang="en-US" dirty="0"/>
          </a:p>
        </p:txBody>
      </p:sp>
    </p:spTree>
    <p:extLst>
      <p:ext uri="{BB962C8B-B14F-4D97-AF65-F5344CB8AC3E}">
        <p14:creationId xmlns:p14="http://schemas.microsoft.com/office/powerpoint/2010/main" val="2451926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72633" y="457200"/>
            <a:ext cx="8229600" cy="1143000"/>
          </a:xfrm>
        </p:spPr>
        <p:txBody>
          <a:bodyPr>
            <a:normAutofit fontScale="90000"/>
          </a:bodyPr>
          <a:lstStyle/>
          <a:p>
            <a:r>
              <a:rPr lang="en-US" sz="4400" dirty="0" smtClean="0"/>
              <a:t>Lesson </a:t>
            </a:r>
            <a:r>
              <a:rPr lang="en-US" sz="4400" dirty="0"/>
              <a:t>6</a:t>
            </a:r>
            <a:r>
              <a:rPr lang="en-US" sz="4400" dirty="0" smtClean="0"/>
              <a:t>: Introduction to pronouns</a:t>
            </a:r>
            <a:r>
              <a:rPr lang="en-US" dirty="0" smtClean="0"/>
              <a:t/>
            </a:r>
            <a:br>
              <a:rPr lang="en-US" dirty="0" smtClean="0"/>
            </a:br>
            <a:endParaRPr lang="en-US" dirty="0"/>
          </a:p>
        </p:txBody>
      </p:sp>
      <p:sp>
        <p:nvSpPr>
          <p:cNvPr id="4" name="Content Placeholder 3"/>
          <p:cNvSpPr>
            <a:spLocks noGrp="1"/>
          </p:cNvSpPr>
          <p:nvPr>
            <p:ph idx="1"/>
          </p:nvPr>
        </p:nvSpPr>
        <p:spPr>
          <a:xfrm>
            <a:off x="533400" y="1524000"/>
            <a:ext cx="6705600" cy="3352800"/>
          </a:xfrm>
        </p:spPr>
        <p:txBody>
          <a:bodyPr>
            <a:normAutofit fontScale="92500" lnSpcReduction="20000"/>
          </a:bodyPr>
          <a:lstStyle/>
          <a:p>
            <a:pPr marL="0" indent="0" algn="r">
              <a:buNone/>
            </a:pPr>
            <a:r>
              <a:rPr lang="ar-AE" sz="4400" dirty="0"/>
              <a:t>أنا</a:t>
            </a:r>
            <a:endParaRPr lang="en-US" sz="4400" dirty="0" smtClean="0"/>
          </a:p>
          <a:p>
            <a:pPr marL="0" indent="0" algn="r">
              <a:buNone/>
            </a:pPr>
            <a:r>
              <a:rPr lang="ar-AE" sz="4400" dirty="0" smtClean="0"/>
              <a:t>انت </a:t>
            </a:r>
            <a:endParaRPr lang="en-US" sz="4400" dirty="0"/>
          </a:p>
          <a:p>
            <a:pPr marL="0" indent="0" algn="r">
              <a:buNone/>
            </a:pPr>
            <a:r>
              <a:rPr lang="ar-AE" sz="4400" dirty="0"/>
              <a:t>انت </a:t>
            </a:r>
            <a:endParaRPr lang="en-US" sz="4400" dirty="0"/>
          </a:p>
          <a:p>
            <a:pPr marL="0" indent="0" algn="r">
              <a:buNone/>
            </a:pPr>
            <a:r>
              <a:rPr lang="ar-AE" sz="4400" dirty="0" smtClean="0"/>
              <a:t>هو</a:t>
            </a:r>
            <a:endParaRPr lang="en-US" sz="4400" dirty="0" smtClean="0"/>
          </a:p>
          <a:p>
            <a:pPr marL="0" indent="0" algn="r">
              <a:buNone/>
            </a:pPr>
            <a:r>
              <a:rPr lang="ar-AE" sz="4400" dirty="0" smtClean="0"/>
              <a:t>هي</a:t>
            </a:r>
            <a:endParaRPr lang="ar-AE" sz="4400" dirty="0"/>
          </a:p>
          <a:p>
            <a:pPr algn="r"/>
            <a:endParaRPr lang="en-US" dirty="0"/>
          </a:p>
        </p:txBody>
      </p:sp>
    </p:spTree>
    <p:extLst>
      <p:ext uri="{BB962C8B-B14F-4D97-AF65-F5344CB8AC3E}">
        <p14:creationId xmlns:p14="http://schemas.microsoft.com/office/powerpoint/2010/main" val="2063257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smtClean="0"/>
              <a:t>Lesson </a:t>
            </a:r>
            <a:r>
              <a:rPr lang="en-US" dirty="0"/>
              <a:t>6</a:t>
            </a:r>
            <a:r>
              <a:rPr lang="en-US" dirty="0" smtClean="0"/>
              <a:t>:                             </a:t>
            </a:r>
            <a:r>
              <a:rPr lang="ar-AE" dirty="0"/>
              <a:t>السادس</a:t>
            </a:r>
            <a:r>
              <a:rPr lang="en-US" dirty="0" smtClean="0"/>
              <a:t>  </a:t>
            </a:r>
            <a:r>
              <a:rPr lang="ar-AE" dirty="0" smtClean="0"/>
              <a:t>الدرس</a:t>
            </a:r>
            <a:r>
              <a:rPr lang="en-US" dirty="0" smtClean="0"/>
              <a:t> </a:t>
            </a:r>
            <a:r>
              <a:rPr lang="ar-AE" dirty="0" smtClean="0"/>
              <a:t> </a:t>
            </a:r>
            <a:r>
              <a:rPr lang="en-US" dirty="0" smtClean="0"/>
              <a:t> </a:t>
            </a:r>
            <a:br>
              <a:rPr lang="en-US" dirty="0" smtClean="0"/>
            </a:br>
            <a:endParaRPr lang="en-US" dirty="0"/>
          </a:p>
        </p:txBody>
      </p:sp>
      <p:sp>
        <p:nvSpPr>
          <p:cNvPr id="3" name="Content Placeholder 2"/>
          <p:cNvSpPr>
            <a:spLocks noGrp="1"/>
          </p:cNvSpPr>
          <p:nvPr>
            <p:ph idx="1"/>
          </p:nvPr>
        </p:nvSpPr>
        <p:spPr/>
        <p:txBody>
          <a:bodyPr>
            <a:normAutofit/>
          </a:bodyPr>
          <a:lstStyle/>
          <a:p>
            <a:r>
              <a:rPr lang="en-US" sz="4000" b="1" dirty="0">
                <a:hlinkClick r:id="rId3"/>
              </a:rPr>
              <a:t>https://</a:t>
            </a:r>
            <a:r>
              <a:rPr lang="en-US" sz="4000" b="1" dirty="0" smtClean="0">
                <a:hlinkClick r:id="rId3"/>
              </a:rPr>
              <a:t>www.youtube.com/watch?v=vMDjF64mGLw</a:t>
            </a:r>
            <a:endParaRPr lang="en-US" sz="4000" b="1" dirty="0" smtClean="0"/>
          </a:p>
          <a:p>
            <a:endParaRPr lang="en-US" sz="4000" b="1" dirty="0"/>
          </a:p>
          <a:p>
            <a:r>
              <a:rPr lang="en-US" sz="4000" b="1" dirty="0" smtClean="0"/>
              <a:t>Islamic Civilization</a:t>
            </a:r>
            <a:endParaRPr lang="en-US" sz="4000" b="1" dirty="0"/>
          </a:p>
        </p:txBody>
      </p:sp>
    </p:spTree>
    <p:extLst>
      <p:ext uri="{BB962C8B-B14F-4D97-AF65-F5344CB8AC3E}">
        <p14:creationId xmlns:p14="http://schemas.microsoft.com/office/powerpoint/2010/main" val="438037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Numerals Review!</a:t>
            </a:r>
            <a:endParaRPr lang="en-US" dirty="0"/>
          </a:p>
        </p:txBody>
      </p:sp>
      <p:sp>
        <p:nvSpPr>
          <p:cNvPr id="3" name="Content Placeholder 2"/>
          <p:cNvSpPr>
            <a:spLocks noGrp="1"/>
          </p:cNvSpPr>
          <p:nvPr>
            <p:ph idx="1"/>
          </p:nvPr>
        </p:nvSpPr>
        <p:spPr>
          <a:xfrm>
            <a:off x="609598" y="2362200"/>
            <a:ext cx="7315201" cy="3679163"/>
          </a:xfrm>
        </p:spPr>
        <p:txBody>
          <a:bodyPr>
            <a:normAutofit fontScale="85000" lnSpcReduction="10000"/>
          </a:bodyPr>
          <a:lstStyle/>
          <a:p>
            <a:pPr marL="0" indent="0">
              <a:buNone/>
            </a:pPr>
            <a:r>
              <a:rPr lang="en-US" sz="4000" dirty="0" smtClean="0"/>
              <a:t> 		</a:t>
            </a:r>
            <a:r>
              <a:rPr lang="ar-AE" sz="4000" dirty="0" smtClean="0"/>
              <a:t>واحد  </a:t>
            </a:r>
            <a:r>
              <a:rPr lang="ar-AE" sz="4000" dirty="0"/>
              <a:t>إثنان  ثلاثة </a:t>
            </a:r>
            <a:r>
              <a:rPr lang="ar-AE" sz="4000" dirty="0" smtClean="0"/>
              <a:t> أربعة</a:t>
            </a:r>
            <a:r>
              <a:rPr lang="en-US" sz="4000" dirty="0" smtClean="0"/>
              <a:t> </a:t>
            </a:r>
          </a:p>
          <a:p>
            <a:pPr marL="0" indent="0">
              <a:buNone/>
            </a:pPr>
            <a:r>
              <a:rPr lang="en-US" sz="4000" dirty="0"/>
              <a:t> </a:t>
            </a:r>
            <a:r>
              <a:rPr lang="en-US" sz="4000" dirty="0" smtClean="0"/>
              <a:t>                ____   ____  ____   ___</a:t>
            </a:r>
          </a:p>
          <a:p>
            <a:pPr marL="0" indent="0">
              <a:buNone/>
            </a:pPr>
            <a:r>
              <a:rPr lang="en-US" sz="4000" dirty="0" smtClean="0"/>
              <a:t>		</a:t>
            </a:r>
            <a:r>
              <a:rPr lang="ar-AE" sz="4000" dirty="0" smtClean="0"/>
              <a:t>خمسة  </a:t>
            </a:r>
            <a:r>
              <a:rPr lang="ar-AE" sz="4000" dirty="0"/>
              <a:t>ستة  سبعة   </a:t>
            </a:r>
            <a:r>
              <a:rPr lang="ar-AE" sz="4000" dirty="0" smtClean="0"/>
              <a:t>ثمانية</a:t>
            </a:r>
            <a:endParaRPr lang="en-US" sz="4000" dirty="0" smtClean="0"/>
          </a:p>
          <a:p>
            <a:pPr marL="0" indent="0">
              <a:buNone/>
            </a:pPr>
            <a:r>
              <a:rPr lang="en-US" sz="4000" dirty="0"/>
              <a:t> </a:t>
            </a:r>
            <a:r>
              <a:rPr lang="en-US" sz="4000" dirty="0" smtClean="0"/>
              <a:t>                ___   ___    ____   ____</a:t>
            </a:r>
          </a:p>
          <a:p>
            <a:pPr marL="0" indent="0">
              <a:buNone/>
            </a:pPr>
            <a:r>
              <a:rPr lang="en-US" sz="4000" dirty="0"/>
              <a:t> </a:t>
            </a:r>
            <a:r>
              <a:rPr lang="en-US" sz="4000" dirty="0" smtClean="0"/>
              <a:t>               	</a:t>
            </a:r>
            <a:r>
              <a:rPr lang="ar-AE" sz="4000" dirty="0"/>
              <a:t> تسعة </a:t>
            </a:r>
            <a:r>
              <a:rPr lang="ar-AE" sz="4000" dirty="0" smtClean="0"/>
              <a:t>عشرة</a:t>
            </a:r>
            <a:endParaRPr lang="en-US" sz="4000" dirty="0" smtClean="0"/>
          </a:p>
          <a:p>
            <a:pPr marL="0" indent="0">
              <a:buNone/>
            </a:pPr>
            <a:r>
              <a:rPr lang="en-US" sz="4000" dirty="0"/>
              <a:t> </a:t>
            </a:r>
            <a:r>
              <a:rPr lang="en-US" sz="4000" dirty="0" smtClean="0"/>
              <a:t>                ___   ____</a:t>
            </a:r>
          </a:p>
          <a:p>
            <a:pPr marL="0" indent="0">
              <a:buNone/>
            </a:pPr>
            <a:endParaRPr lang="en-US" sz="4000" dirty="0"/>
          </a:p>
          <a:p>
            <a:pPr marL="0" indent="0">
              <a:buNone/>
            </a:pPr>
            <a:endParaRPr lang="en-US" sz="4000" dirty="0" smtClean="0"/>
          </a:p>
          <a:p>
            <a:pPr marL="0" indent="0">
              <a:buNone/>
            </a:pPr>
            <a:endParaRPr lang="ar-AE" sz="4000" dirty="0"/>
          </a:p>
        </p:txBody>
      </p:sp>
    </p:spTree>
    <p:extLst>
      <p:ext uri="{BB962C8B-B14F-4D97-AF65-F5344CB8AC3E}">
        <p14:creationId xmlns:p14="http://schemas.microsoft.com/office/powerpoint/2010/main" val="3693546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smtClean="0"/>
              <a:t> ١                         </a:t>
            </a:r>
            <a:r>
              <a:rPr lang="ar-AE" sz="6600" dirty="0"/>
              <a:t> </a:t>
            </a:r>
            <a:r>
              <a:rPr lang="ar-AE" sz="6600" dirty="0" smtClean="0"/>
              <a:t>واحد</a:t>
            </a:r>
            <a:r>
              <a:rPr lang="en-US" sz="6600" dirty="0" smtClean="0"/>
              <a:t>    </a:t>
            </a:r>
            <a:endParaRPr lang="en-US" sz="6600" dirty="0"/>
          </a:p>
          <a:p>
            <a:pPr marL="0" indent="0">
              <a:buNone/>
            </a:pPr>
            <a:endParaRPr lang="en-US" sz="66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1930400"/>
            <a:ext cx="24669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7412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p:txBody>
          <a:bodyPr>
            <a:normAutofit/>
          </a:bodyPr>
          <a:lstStyle/>
          <a:p>
            <a:pPr marL="0" indent="0">
              <a:buNone/>
            </a:pPr>
            <a:r>
              <a:rPr lang="en-US" sz="6600" dirty="0" smtClean="0"/>
              <a:t>                      ٢       </a:t>
            </a:r>
            <a:endParaRPr lang="en-US" sz="6600" dirty="0"/>
          </a:p>
          <a:p>
            <a:pPr marL="0" indent="0">
              <a:buNone/>
            </a:pPr>
            <a:r>
              <a:rPr lang="ar-AE" sz="6600" dirty="0" err="1" smtClean="0"/>
              <a:t>إثنان</a:t>
            </a:r>
            <a:r>
              <a:rPr lang="en-US" sz="6600" dirty="0" smtClean="0"/>
              <a:t> </a:t>
            </a:r>
            <a:endParaRPr lang="en-US" sz="66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729376"/>
            <a:ext cx="2438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0943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p:txBody>
          <a:bodyPr>
            <a:normAutofit/>
          </a:bodyPr>
          <a:lstStyle/>
          <a:p>
            <a:pPr marL="0" indent="0">
              <a:buNone/>
            </a:pPr>
            <a:r>
              <a:rPr lang="en-US" sz="6600" dirty="0" smtClean="0"/>
              <a:t> ٣                </a:t>
            </a:r>
            <a:r>
              <a:rPr lang="ar-AE" sz="6600" dirty="0"/>
              <a:t> ثلاثة </a:t>
            </a:r>
            <a:r>
              <a:rPr lang="en-US" sz="6600" dirty="0" smtClean="0"/>
              <a:t>  </a:t>
            </a:r>
            <a:endParaRPr lang="en-US" sz="6600" dirty="0"/>
          </a:p>
          <a:p>
            <a:pPr marL="0" indent="0">
              <a:buNone/>
            </a:pPr>
            <a:endParaRPr lang="en-US" sz="6600"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8513" y="2505075"/>
            <a:ext cx="24669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0784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6600" dirty="0" smtClean="0"/>
              <a:t>        ٤            </a:t>
            </a:r>
            <a:r>
              <a:rPr lang="ar-AE" sz="6600" dirty="0"/>
              <a:t>أربعة</a:t>
            </a:r>
            <a:r>
              <a:rPr lang="en-US" sz="6600" dirty="0" smtClean="0"/>
              <a:t>   </a:t>
            </a:r>
            <a:endParaRPr lang="en-US" sz="6600" dirty="0"/>
          </a:p>
          <a:p>
            <a:pPr marL="0" indent="0">
              <a:buNone/>
            </a:pPr>
            <a:endParaRPr lang="en-US" sz="6600" dirty="0"/>
          </a:p>
          <a:p>
            <a:pPr marL="0" indent="0">
              <a:buNone/>
            </a:pPr>
            <a:r>
              <a:rPr lang="en-US" sz="6600" dirty="0" err="1"/>
              <a:t>arbaa</a:t>
            </a:r>
            <a:endParaRPr lang="en-US" sz="66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6533" y="2160590"/>
            <a:ext cx="2898913"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3102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1205</TotalTime>
  <Words>520</Words>
  <Application>Microsoft Office PowerPoint</Application>
  <PresentationFormat>On-screen Show (4:3)</PresentationFormat>
  <Paragraphs>108</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Cooper Black</vt:lpstr>
      <vt:lpstr>Forte</vt:lpstr>
      <vt:lpstr>Tahoma</vt:lpstr>
      <vt:lpstr>Trebuchet MS</vt:lpstr>
      <vt:lpstr>Wingdings 3</vt:lpstr>
      <vt:lpstr>Facet</vt:lpstr>
      <vt:lpstr>Lesson 6:                             السادس  الدرس Welcome to Arabic Level I by Kurzban Objectives:  Review Arabic Numerals ( 1-10) Practice Summary  Discuss Homework: Herbs from the garden. </vt:lpstr>
      <vt:lpstr>Lesson 6: Do NOW:  Write an appropriate transliteration to each. </vt:lpstr>
      <vt:lpstr>Lesson 6: Introduction to pronouns </vt:lpstr>
      <vt:lpstr> Lesson 6:                             السادس  الدرس    </vt:lpstr>
      <vt:lpstr>Numerals Review!</vt:lpstr>
      <vt:lpstr>Let’s start</vt:lpstr>
      <vt:lpstr>Let’s start</vt:lpstr>
      <vt:lpstr>Let’s start</vt:lpstr>
      <vt:lpstr>Let’s start</vt:lpstr>
      <vt:lpstr>Let’s start</vt:lpstr>
      <vt:lpstr>Let’s start</vt:lpstr>
      <vt:lpstr>Let’s start</vt:lpstr>
      <vt:lpstr>Let’s start</vt:lpstr>
      <vt:lpstr>Let’s start</vt:lpstr>
      <vt:lpstr>Let’s start</vt:lpstr>
      <vt:lpstr> Lesson 6: Vocabulary Look back at your notes and provide a definition for each </vt:lpstr>
      <vt:lpstr> Lesson 6: Numbers                            السادس  الدرس  </vt:lpstr>
      <vt:lpstr>Numerals</vt:lpstr>
      <vt:lpstr>Let’s do some Math! </vt:lpstr>
      <vt:lpstr>Summary</vt:lpstr>
      <vt:lpstr>Feminine words</vt:lpstr>
      <vt:lpstr>Feminine words</vt:lpstr>
      <vt:lpstr>Review</vt:lpstr>
      <vt:lpstr>Lesson 6: Do NOW: Connect the letters and define the words.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NPCSD</dc:creator>
  <cp:lastModifiedBy>Kurzban, Souad</cp:lastModifiedBy>
  <cp:revision>139</cp:revision>
  <cp:lastPrinted>2013-10-22T16:09:03Z</cp:lastPrinted>
  <dcterms:created xsi:type="dcterms:W3CDTF">2013-07-02T19:06:35Z</dcterms:created>
  <dcterms:modified xsi:type="dcterms:W3CDTF">2017-09-29T17:49:57Z</dcterms:modified>
</cp:coreProperties>
</file>